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7" r:id="rId5"/>
    <p:sldId id="262" r:id="rId6"/>
    <p:sldId id="263" r:id="rId7"/>
    <p:sldId id="259" r:id="rId8"/>
    <p:sldId id="260" r:id="rId9"/>
    <p:sldId id="264" r:id="rId10"/>
    <p:sldId id="265" r:id="rId11"/>
    <p:sldId id="266" r:id="rId12"/>
    <p:sldId id="269" r:id="rId13"/>
    <p:sldId id="268" r:id="rId14"/>
    <p:sldId id="261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ylor, James" initials="TJ" lastIdx="1" clrIdx="0">
    <p:extLst>
      <p:ext uri="{19B8F6BF-5375-455C-9EA6-DF929625EA0E}">
        <p15:presenceInfo xmlns:p15="http://schemas.microsoft.com/office/powerpoint/2012/main" userId="Taylor, Jame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1" d="100"/>
          <a:sy n="71" d="100"/>
        </p:scale>
        <p:origin x="594" y="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2616" y="-84"/>
      </p:cViewPr>
      <p:guideLst>
        <p:guide orient="horz" pos="290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3355586F-A51B-404A-A128-8A1D5515A03D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0E86AC30-D515-436E-81B6-53FFEF46A4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532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/>
          <a:lstStyle>
            <a:lvl1pPr algn="r">
              <a:defRPr sz="1200"/>
            </a:lvl1pPr>
          </a:lstStyle>
          <a:p>
            <a:fld id="{B4FB9E86-6446-409F-86D8-3787C21846C7}" type="datetimeFigureOut">
              <a:rPr lang="en-US" smtClean="0"/>
              <a:t>4/12/2016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56" tIns="45979" rIns="91956" bIns="4597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956" tIns="45979" rIns="91956" bIns="459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956" tIns="45979" rIns="91956" bIns="45979" rtlCol="0" anchor="b"/>
          <a:lstStyle>
            <a:lvl1pPr algn="r">
              <a:defRPr sz="1200"/>
            </a:lvl1pPr>
          </a:lstStyle>
          <a:p>
            <a:fld id="{5D293B82-2C4A-4465-95D4-5653A7CE1A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298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632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873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409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05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947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3510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2561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389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290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07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293B82-2C4A-4465-95D4-5653A7CE1A2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602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Page Numbers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OPB Collateral\PPT\ppt_bkg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365609" cy="7013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0668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09975"/>
            <a:ext cx="7315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600575"/>
            <a:ext cx="6400800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200">
                <a:solidFill>
                  <a:schemeClr val="bg1">
                    <a:lumMod val="50000"/>
                  </a:schemeClr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subtitle 2 styles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3429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65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95400"/>
            <a:ext cx="2057400" cy="4830763"/>
          </a:xfrm>
          <a:prstGeom prst="rect">
            <a:avLst/>
          </a:prstGeom>
        </p:spPr>
        <p:txBody>
          <a:bodyPr vert="eaVert"/>
          <a:lstStyle>
            <a:lvl1pPr>
              <a:defRPr b="0"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6019800" cy="48307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14"/>
          <p:cNvSpPr>
            <a:spLocks noGrp="1"/>
          </p:cNvSpPr>
          <p:nvPr>
            <p:ph sz="quarter" idx="13"/>
          </p:nvPr>
        </p:nvSpPr>
        <p:spPr>
          <a:xfrm>
            <a:off x="2514600" y="166688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404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066800"/>
          </a:xfrm>
          <a:prstGeom prst="rect">
            <a:avLst/>
          </a:prstGeom>
        </p:spPr>
        <p:txBody>
          <a:bodyPr/>
          <a:lstStyle>
            <a:lvl1pPr>
              <a:defRPr b="1"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/>
          </p:nvPr>
        </p:nvSpPr>
        <p:spPr>
          <a:xfrm>
            <a:off x="914400" y="3609975"/>
            <a:ext cx="7315200" cy="762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600575"/>
            <a:ext cx="6400800" cy="5048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FontTx/>
              <a:buNone/>
              <a:defRPr sz="2200">
                <a:solidFill>
                  <a:schemeClr val="bg1">
                    <a:lumMod val="50000"/>
                  </a:schemeClr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subtitle 2 styles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457200" y="3429000"/>
            <a:ext cx="822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1333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/>
          <a:lstStyle>
            <a:lvl1pPr>
              <a:defRPr sz="3000" b="0">
                <a:latin typeface="Garamond" pitchFamily="18" charset="0"/>
              </a:defRPr>
            </a:lvl1pPr>
            <a:lvl2pPr>
              <a:defRPr b="0">
                <a:latin typeface="Garamond" pitchFamily="18" charset="0"/>
              </a:defRPr>
            </a:lvl2pPr>
            <a:lvl3pPr>
              <a:defRPr sz="2200" b="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2514600" y="166688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194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4"/>
          <p:cNvSpPr>
            <a:spLocks noGrp="1"/>
          </p:cNvSpPr>
          <p:nvPr>
            <p:ph sz="quarter" idx="13"/>
          </p:nvPr>
        </p:nvSpPr>
        <p:spPr>
          <a:xfrm>
            <a:off x="2514600" y="152400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3122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Content Placeholder 14"/>
          <p:cNvSpPr>
            <a:spLocks noGrp="1"/>
          </p:cNvSpPr>
          <p:nvPr>
            <p:ph sz="quarter" idx="13"/>
          </p:nvPr>
        </p:nvSpPr>
        <p:spPr>
          <a:xfrm>
            <a:off x="2476500" y="166688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4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70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aramond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6112"/>
            <a:ext cx="4038600" cy="44846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aramond" pitchFamily="18" charset="0"/>
              </a:defRPr>
            </a:lvl1pPr>
            <a:lvl2pPr>
              <a:defRPr sz="2000">
                <a:latin typeface="Garamond" pitchFamily="18" charset="0"/>
              </a:defRPr>
            </a:lvl2pPr>
            <a:lvl3pPr>
              <a:defRPr sz="1800">
                <a:latin typeface="Garamond" pitchFamily="18" charset="0"/>
              </a:defRPr>
            </a:lvl3pPr>
            <a:lvl4pPr>
              <a:defRPr sz="1600">
                <a:latin typeface="Garamond" pitchFamily="18" charset="0"/>
              </a:defRPr>
            </a:lvl4pPr>
            <a:lvl5pPr>
              <a:defRPr sz="1600">
                <a:latin typeface="Garamond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Garamond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916112"/>
            <a:ext cx="4040186" cy="44846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aramond" pitchFamily="18" charset="0"/>
              </a:defRPr>
            </a:lvl1pPr>
            <a:lvl2pPr>
              <a:defRPr sz="2000">
                <a:latin typeface="Garamond" pitchFamily="18" charset="0"/>
              </a:defRPr>
            </a:lvl2pPr>
            <a:lvl3pPr>
              <a:defRPr sz="1800">
                <a:latin typeface="Garamond" pitchFamily="18" charset="0"/>
              </a:defRPr>
            </a:lvl3pPr>
            <a:lvl4pPr>
              <a:defRPr sz="1600">
                <a:latin typeface="Garamond" pitchFamily="18" charset="0"/>
              </a:defRPr>
            </a:lvl4pPr>
            <a:lvl5pPr>
              <a:defRPr sz="1600">
                <a:latin typeface="Garamond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14"/>
          <p:cNvSpPr>
            <a:spLocks noGrp="1"/>
          </p:cNvSpPr>
          <p:nvPr>
            <p:ph sz="quarter" idx="13"/>
          </p:nvPr>
        </p:nvSpPr>
        <p:spPr>
          <a:xfrm>
            <a:off x="2476500" y="152400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14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5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634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65237"/>
            <a:ext cx="3008313" cy="7048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65237"/>
            <a:ext cx="5111750" cy="490696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aramond" pitchFamily="18" charset="0"/>
              </a:defRPr>
            </a:lvl1pPr>
            <a:lvl2pPr>
              <a:defRPr sz="2800">
                <a:latin typeface="Garamond" pitchFamily="18" charset="0"/>
              </a:defRPr>
            </a:lvl2pPr>
            <a:lvl3pPr>
              <a:defRPr sz="2400">
                <a:latin typeface="Garamond" pitchFamily="18" charset="0"/>
              </a:defRPr>
            </a:lvl3pPr>
            <a:lvl4pPr>
              <a:defRPr sz="2000">
                <a:latin typeface="Garamond" pitchFamily="18" charset="0"/>
              </a:defRPr>
            </a:lvl4pPr>
            <a:lvl5pPr>
              <a:defRPr sz="2000">
                <a:latin typeface="Garamond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aramond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sz="quarter" idx="13"/>
          </p:nvPr>
        </p:nvSpPr>
        <p:spPr>
          <a:xfrm>
            <a:off x="2667000" y="152400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4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98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924145"/>
            <a:ext cx="8305800" cy="533400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latin typeface="Garamon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342744"/>
            <a:ext cx="8305800" cy="350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Garamond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5490883"/>
            <a:ext cx="8305800" cy="7575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aramond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14"/>
          <p:cNvSpPr>
            <a:spLocks noGrp="1"/>
          </p:cNvSpPr>
          <p:nvPr>
            <p:ph sz="quarter" idx="13"/>
          </p:nvPr>
        </p:nvSpPr>
        <p:spPr>
          <a:xfrm>
            <a:off x="2514600" y="140866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"/>
          <p:cNvSpPr>
            <a:spLocks noGrp="1"/>
          </p:cNvSpPr>
          <p:nvPr>
            <p:ph type="dt" sz="half" idx="14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299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Garamond" pitchFamily="18" charset="0"/>
              </a:defRPr>
            </a:lvl1pPr>
            <a:lvl2pPr>
              <a:defRPr>
                <a:latin typeface="Garamond" pitchFamily="18" charset="0"/>
              </a:defRPr>
            </a:lvl2pPr>
            <a:lvl3pPr>
              <a:defRPr>
                <a:latin typeface="Garamond" pitchFamily="18" charset="0"/>
              </a:defRPr>
            </a:lvl3pPr>
            <a:lvl4pPr>
              <a:defRPr>
                <a:latin typeface="Garamond" pitchFamily="18" charset="0"/>
              </a:defRPr>
            </a:lvl4pPr>
            <a:lvl5pPr>
              <a:defRPr>
                <a:latin typeface="Garamond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Content Placeholder 14"/>
          <p:cNvSpPr>
            <a:spLocks noGrp="1"/>
          </p:cNvSpPr>
          <p:nvPr>
            <p:ph sz="quarter" idx="13"/>
          </p:nvPr>
        </p:nvSpPr>
        <p:spPr>
          <a:xfrm>
            <a:off x="2667000" y="152400"/>
            <a:ext cx="6400800" cy="762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bg1"/>
                </a:solidFill>
                <a:latin typeface="Garamond" pitchFamily="18" charset="0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Date Placeholder 1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fld id="{281BCF07-D2E3-4F3E-B941-3D93DACF9B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289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OPB Collateral\PPT\ppt_bkg2.pn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76200"/>
            <a:ext cx="9374386" cy="7017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113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4" r:id="rId4"/>
    <p:sldLayoutId id="2147483652" r:id="rId5"/>
    <p:sldLayoutId id="2147483653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Franklin Gothic Demi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Franklin Gothic Medium Cond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Franklin Gothic Medium Cond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Franklin Gothic Medium Cond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Franklin Gothic Medium Cond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Franklin Gothic Medium Con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lans@opb.Georgia.gov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Meaghan.Ryan@OPB.Georgia.gov" TargetMode="External"/><Relationship Id="rId4" Type="http://schemas.openxmlformats.org/officeDocument/2006/relationships/hyperlink" Target="mailto:James.Taylor@OPB.Georgia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700" y="2362200"/>
            <a:ext cx="9220200" cy="1066800"/>
          </a:xfrm>
        </p:spPr>
        <p:txBody>
          <a:bodyPr/>
          <a:lstStyle/>
          <a:p>
            <a:r>
              <a:rPr lang="en-US" sz="4000" dirty="0" smtClean="0"/>
              <a:t>Agency Strategic Planning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 FY 2017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371600" y="5105400"/>
            <a:ext cx="6400800" cy="5048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08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thorough analysis of the organization's internal and external environment and relevant trends.</a:t>
            </a:r>
          </a:p>
          <a:p>
            <a:r>
              <a:rPr lang="en-US" dirty="0" smtClean="0"/>
              <a:t>Information that may be used </a:t>
            </a:r>
            <a:r>
              <a:rPr lang="en-US" dirty="0" smtClean="0"/>
              <a:t>includes:</a:t>
            </a:r>
            <a:endParaRPr lang="en-US" dirty="0" smtClean="0"/>
          </a:p>
          <a:p>
            <a:pPr lvl="1"/>
            <a:r>
              <a:rPr lang="en-US" dirty="0" smtClean="0"/>
              <a:t>Workforce trends</a:t>
            </a:r>
          </a:p>
          <a:p>
            <a:pPr lvl="1"/>
            <a:r>
              <a:rPr lang="en-US" dirty="0" smtClean="0"/>
              <a:t>Economic indicators</a:t>
            </a:r>
          </a:p>
          <a:p>
            <a:pPr lvl="1"/>
            <a:r>
              <a:rPr lang="en-US" dirty="0" smtClean="0"/>
              <a:t>Technology initiatives</a:t>
            </a:r>
          </a:p>
          <a:p>
            <a:pPr lvl="1"/>
            <a:r>
              <a:rPr lang="en-US" dirty="0" smtClean="0"/>
              <a:t>Employee and customer feedback</a:t>
            </a:r>
          </a:p>
          <a:p>
            <a:pPr lvl="1"/>
            <a:r>
              <a:rPr lang="en-US" dirty="0" smtClean="0"/>
              <a:t>Previous program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Environmental Scan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20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High-level and spans over the </a:t>
            </a:r>
            <a:r>
              <a:rPr lang="en-US" dirty="0" smtClean="0"/>
              <a:t>duration </a:t>
            </a:r>
            <a:r>
              <a:rPr lang="en-US" dirty="0" smtClean="0"/>
              <a:t>of the plan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i="1" dirty="0" smtClean="0"/>
              <a:t>Improve the customer experience for licensing applicants. </a:t>
            </a:r>
          </a:p>
          <a:p>
            <a:r>
              <a:rPr lang="en-US" dirty="0"/>
              <a:t>Measurable </a:t>
            </a:r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Measures the progress of the goals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i="1" dirty="0" smtClean="0"/>
              <a:t>Decrease call hold times from 20 minutes in 2014 to 5 minutes in 2016, based on a monthly average.</a:t>
            </a:r>
          </a:p>
          <a:p>
            <a:r>
              <a:rPr lang="en-US" dirty="0" smtClean="0"/>
              <a:t>Strategies</a:t>
            </a:r>
          </a:p>
          <a:p>
            <a:pPr lvl="1"/>
            <a:r>
              <a:rPr lang="en-US" dirty="0" smtClean="0"/>
              <a:t>Actions taken to achieve goals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i="1" dirty="0" smtClean="0"/>
              <a:t>Enhance website self-service options, implement interactive voice recognition (IVR) technology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Goals and More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X as of date to Y as of date format works well but is not required </a:t>
            </a:r>
          </a:p>
          <a:p>
            <a:r>
              <a:rPr lang="en-US" dirty="0" smtClean="0"/>
              <a:t>The </a:t>
            </a:r>
            <a:r>
              <a:rPr lang="en-US" dirty="0"/>
              <a:t>most important components for objectives:</a:t>
            </a:r>
          </a:p>
          <a:p>
            <a:pPr lvl="1"/>
            <a:r>
              <a:rPr lang="en-US" dirty="0"/>
              <a:t>They show how the goal is being met</a:t>
            </a:r>
          </a:p>
          <a:p>
            <a:pPr lvl="1"/>
            <a:r>
              <a:rPr lang="en-US" dirty="0"/>
              <a:t>It is clear how </a:t>
            </a:r>
            <a:r>
              <a:rPr lang="en-US" dirty="0" smtClean="0"/>
              <a:t>success will </a:t>
            </a:r>
            <a:r>
              <a:rPr lang="en-US" dirty="0"/>
              <a:t>be </a:t>
            </a:r>
            <a:r>
              <a:rPr lang="en-US" dirty="0" smtClean="0"/>
              <a:t>measured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Format of Measurable Objectives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3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templates were </a:t>
            </a:r>
            <a:r>
              <a:rPr lang="en-US" dirty="0" smtClean="0"/>
              <a:t>provided for the plans themselves and </a:t>
            </a:r>
            <a:r>
              <a:rPr lang="en-US" dirty="0" smtClean="0"/>
              <a:t>only if you needed it</a:t>
            </a:r>
          </a:p>
          <a:p>
            <a:r>
              <a:rPr lang="en-US" dirty="0" smtClean="0"/>
              <a:t>Design is </a:t>
            </a:r>
            <a:r>
              <a:rPr lang="en-US" dirty="0" smtClean="0"/>
              <a:t>entirely up to the agency with only </a:t>
            </a:r>
            <a:r>
              <a:rPr lang="en-US" dirty="0" smtClean="0"/>
              <a:t>the requirements that it be easy to read and to print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Talk to us if you have questions about any unique designs or formats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Design and Templates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38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Plans are due </a:t>
            </a:r>
            <a:r>
              <a:rPr lang="en-US" b="1" dirty="0" smtClean="0"/>
              <a:t>June 30</a:t>
            </a:r>
            <a:r>
              <a:rPr lang="en-US" b="1" baseline="30000" dirty="0" smtClean="0"/>
              <a:t>th</a:t>
            </a:r>
            <a:r>
              <a:rPr lang="en-US" b="1" dirty="0" smtClean="0"/>
              <a:t>, 2016</a:t>
            </a:r>
            <a:r>
              <a:rPr lang="en-US" dirty="0" smtClean="0"/>
              <a:t>, and will be submitted to </a:t>
            </a:r>
            <a:r>
              <a:rPr lang="en-US" dirty="0" smtClean="0">
                <a:hlinkClick r:id="rId3"/>
              </a:rPr>
              <a:t>plans@opb.Georgia.gov</a:t>
            </a:r>
            <a:endParaRPr lang="en-US" dirty="0"/>
          </a:p>
          <a:p>
            <a:pPr lvl="1"/>
            <a:r>
              <a:rPr lang="en-US" dirty="0" smtClean="0"/>
              <a:t>Word, PDF or Excel </a:t>
            </a:r>
          </a:p>
          <a:p>
            <a:pPr lvl="1"/>
            <a:r>
              <a:rPr lang="en-US" dirty="0" smtClean="0"/>
              <a:t>Easily readable </a:t>
            </a:r>
            <a:r>
              <a:rPr lang="en-US" dirty="0" smtClean="0"/>
              <a:t>when</a:t>
            </a:r>
            <a:r>
              <a:rPr lang="en-US" dirty="0" smtClean="0"/>
              <a:t> </a:t>
            </a:r>
            <a:r>
              <a:rPr lang="en-US" dirty="0" smtClean="0"/>
              <a:t>printed out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OPB will be available to meet individually for plan guidance</a:t>
            </a:r>
          </a:p>
          <a:p>
            <a:pPr lvl="1"/>
            <a:r>
              <a:rPr lang="en-US" dirty="0"/>
              <a:t>James Taylor: </a:t>
            </a:r>
            <a:r>
              <a:rPr lang="en-US" dirty="0" smtClean="0">
                <a:hlinkClick r:id="rId4"/>
              </a:rPr>
              <a:t>James.Taylor@OPB.Georgia.gov</a:t>
            </a:r>
            <a:endParaRPr lang="en-US" dirty="0" smtClean="0"/>
          </a:p>
          <a:p>
            <a:pPr lvl="1"/>
            <a:r>
              <a:rPr lang="en-US" dirty="0"/>
              <a:t>Meaghan Ryan: </a:t>
            </a:r>
            <a:r>
              <a:rPr lang="en-US" dirty="0">
                <a:hlinkClick r:id="rId5"/>
              </a:rPr>
              <a:t>Meaghan.Ryan@OPB.Georgia.gov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3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Office of Planning and Budget </a:t>
            </a:r>
          </a:p>
          <a:p>
            <a:pPr lvl="1"/>
            <a:r>
              <a:rPr lang="en-US" sz="2400" dirty="0"/>
              <a:t>C</a:t>
            </a:r>
            <a:r>
              <a:rPr lang="en-US" sz="2400" dirty="0" smtClean="0"/>
              <a:t>oordinates the state’s strategic planning process</a:t>
            </a:r>
          </a:p>
          <a:p>
            <a:pPr lvl="1"/>
            <a:r>
              <a:rPr lang="en-US" sz="2400" dirty="0" smtClean="0"/>
              <a:t>Ensures plans are consistent with state goals</a:t>
            </a:r>
          </a:p>
          <a:p>
            <a:pPr lvl="1"/>
            <a:r>
              <a:rPr lang="en-US" sz="2400" dirty="0" smtClean="0"/>
              <a:t>Works with other ESA agencies to assist with planning and initiatives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dirty="0" smtClean="0"/>
              <a:t>Our goal is to make strategic planning</a:t>
            </a:r>
          </a:p>
          <a:p>
            <a:pPr lvl="1"/>
            <a:r>
              <a:rPr lang="en-US" sz="2400" dirty="0" smtClean="0"/>
              <a:t>Valuable </a:t>
            </a:r>
          </a:p>
          <a:p>
            <a:pPr lvl="1"/>
            <a:r>
              <a:rPr lang="en-US" sz="2400" dirty="0" smtClean="0"/>
              <a:t>Flexible</a:t>
            </a:r>
          </a:p>
          <a:p>
            <a:pPr lvl="1"/>
            <a:r>
              <a:rPr lang="en-US" sz="2400" dirty="0"/>
              <a:t>Focused</a:t>
            </a:r>
          </a:p>
          <a:p>
            <a:pPr lvl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 to the 2017 Cycle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53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strategic plan should </a:t>
            </a:r>
          </a:p>
          <a:p>
            <a:pPr lvl="1"/>
            <a:r>
              <a:rPr lang="en-US" dirty="0" smtClean="0"/>
              <a:t>Communicate a clear direction for employees, customers, and stakeholders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Be a point of reference for evaluating budget requests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Give ESA agencies an idea of assistance needed </a:t>
            </a:r>
            <a:r>
              <a:rPr lang="en-US" dirty="0" smtClean="0"/>
              <a:t>to help support your agency and interagency initiatives</a:t>
            </a: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Value of a Strategic Plan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3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</a:t>
            </a:r>
            <a:r>
              <a:rPr lang="en-US" dirty="0" smtClean="0"/>
              <a:t>plans are not budget requests</a:t>
            </a:r>
            <a:endParaRPr lang="en-US" dirty="0" smtClean="0"/>
          </a:p>
          <a:p>
            <a:pPr lvl="1"/>
            <a:r>
              <a:rPr lang="en-US" dirty="0" smtClean="0"/>
              <a:t>Budget </a:t>
            </a:r>
            <a:r>
              <a:rPr lang="en-US" dirty="0" smtClean="0"/>
              <a:t>requests </a:t>
            </a:r>
            <a:r>
              <a:rPr lang="en-US" dirty="0" smtClean="0"/>
              <a:t>should be submitted in September per the instructions sent out by OPB in the summer</a:t>
            </a:r>
          </a:p>
          <a:p>
            <a:pPr lvl="1"/>
            <a:r>
              <a:rPr lang="en-US" dirty="0"/>
              <a:t>Approval of strategic plans does not constitute approval of any budget requests</a:t>
            </a:r>
          </a:p>
          <a:p>
            <a:pPr lvl="1"/>
            <a:r>
              <a:rPr lang="en-US" dirty="0" smtClean="0"/>
              <a:t>While an expected cost </a:t>
            </a:r>
            <a:r>
              <a:rPr lang="en-US" dirty="0" smtClean="0"/>
              <a:t>may be included in a plan</a:t>
            </a:r>
            <a:r>
              <a:rPr lang="en-US" dirty="0" smtClean="0"/>
              <a:t>, it is not a strategy itself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Budget Requests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3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ESA One Pager</a:t>
            </a:r>
          </a:p>
          <a:p>
            <a:pPr lvl="1"/>
            <a:r>
              <a:rPr lang="en-US" dirty="0" smtClean="0"/>
              <a:t>Separate document from plan</a:t>
            </a:r>
          </a:p>
          <a:p>
            <a:pPr lvl="1"/>
            <a:r>
              <a:rPr lang="en-US" dirty="0" smtClean="0"/>
              <a:t>Summarize budgetary, technological, workforce, and capital asset needs referenced in the plans</a:t>
            </a:r>
          </a:p>
          <a:p>
            <a:pPr lvl="1"/>
            <a:r>
              <a:rPr lang="en-US" dirty="0" smtClean="0"/>
              <a:t>Include contact information for a follow-up from ESA agencies</a:t>
            </a:r>
          </a:p>
          <a:p>
            <a:r>
              <a:rPr lang="en-US" dirty="0" smtClean="0"/>
              <a:t>Review Process by OPB</a:t>
            </a:r>
          </a:p>
          <a:p>
            <a:pPr lvl="1"/>
            <a:r>
              <a:rPr lang="en-US" dirty="0" smtClean="0"/>
              <a:t>Will provide feedback on plan receipt and review</a:t>
            </a:r>
          </a:p>
          <a:p>
            <a:pPr lvl="1"/>
            <a:r>
              <a:rPr lang="en-US" dirty="0" smtClean="0"/>
              <a:t>Will generally provide forward-looking feedback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What is New for FY 17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7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Agency Plan Measures</a:t>
            </a:r>
          </a:p>
          <a:p>
            <a:pPr lvl="1"/>
            <a:r>
              <a:rPr lang="en-US" dirty="0" smtClean="0"/>
              <a:t>No quarterly or biannual updates</a:t>
            </a:r>
          </a:p>
          <a:p>
            <a:pPr lvl="1"/>
            <a:r>
              <a:rPr lang="en-US" dirty="0" smtClean="0"/>
              <a:t>Provide progress/status updates for key objectives and strategies in annual plan update</a:t>
            </a:r>
          </a:p>
          <a:p>
            <a:r>
              <a:rPr lang="en-US" dirty="0" smtClean="0"/>
              <a:t>Program Performance Measures</a:t>
            </a:r>
          </a:p>
          <a:p>
            <a:pPr lvl="1"/>
            <a:r>
              <a:rPr lang="en-US" dirty="0" smtClean="0"/>
              <a:t>Report as usual to BudgetTool in September</a:t>
            </a:r>
          </a:p>
          <a:p>
            <a:r>
              <a:rPr lang="en-US" dirty="0" smtClean="0"/>
              <a:t>Strategic Indicators</a:t>
            </a:r>
          </a:p>
          <a:p>
            <a:pPr lvl="1"/>
            <a:r>
              <a:rPr lang="en-US" dirty="0" smtClean="0"/>
              <a:t>Being reevaluated and will provide update soon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Performance Measure Clarification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87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updating your plan, keep in mind new </a:t>
            </a:r>
            <a:r>
              <a:rPr lang="en-US" dirty="0" smtClean="0"/>
              <a:t>information, </a:t>
            </a:r>
            <a:r>
              <a:rPr lang="en-US" dirty="0" smtClean="0"/>
              <a:t>such as</a:t>
            </a:r>
          </a:p>
          <a:p>
            <a:pPr lvl="1"/>
            <a:r>
              <a:rPr lang="en-US" dirty="0" smtClean="0"/>
              <a:t>Completed </a:t>
            </a:r>
            <a:r>
              <a:rPr lang="en-US" dirty="0" smtClean="0"/>
              <a:t>goals/strategies</a:t>
            </a:r>
            <a:endParaRPr lang="en-US" dirty="0" smtClean="0"/>
          </a:p>
          <a:p>
            <a:pPr lvl="1"/>
            <a:r>
              <a:rPr lang="en-US" dirty="0" smtClean="0"/>
              <a:t>Funding</a:t>
            </a:r>
          </a:p>
          <a:p>
            <a:pPr lvl="1"/>
            <a:r>
              <a:rPr lang="en-US" dirty="0" smtClean="0"/>
              <a:t>Legislative/policy </a:t>
            </a:r>
            <a:r>
              <a:rPr lang="en-US" dirty="0" smtClean="0"/>
              <a:t>changes</a:t>
            </a:r>
          </a:p>
          <a:p>
            <a:pPr lvl="1"/>
            <a:r>
              <a:rPr lang="en-US" dirty="0" smtClean="0"/>
              <a:t>Trends in plan measures</a:t>
            </a:r>
          </a:p>
          <a:p>
            <a:r>
              <a:rPr lang="en-US" dirty="0" smtClean="0"/>
              <a:t>Creating a new plan is an option if you do not have an existing plan or want to start from scratch</a:t>
            </a:r>
          </a:p>
          <a:p>
            <a:r>
              <a:rPr lang="en-US" dirty="0" smtClean="0"/>
              <a:t>The provided guidelines can help with plan creation or improvement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U</a:t>
            </a:r>
            <a:r>
              <a:rPr lang="en-US" dirty="0" smtClean="0"/>
              <a:t>pdate </a:t>
            </a:r>
            <a:r>
              <a:rPr lang="en-US" dirty="0" smtClean="0"/>
              <a:t>or </a:t>
            </a:r>
            <a:r>
              <a:rPr lang="en-US" dirty="0" smtClean="0"/>
              <a:t>To Create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1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 Statement</a:t>
            </a:r>
          </a:p>
          <a:p>
            <a:r>
              <a:rPr lang="en-US" dirty="0" smtClean="0"/>
              <a:t>Vision</a:t>
            </a:r>
          </a:p>
          <a:p>
            <a:r>
              <a:rPr lang="en-US" dirty="0" smtClean="0"/>
              <a:t>Environmental Scan</a:t>
            </a:r>
          </a:p>
          <a:p>
            <a:r>
              <a:rPr lang="en-US" dirty="0" smtClean="0"/>
              <a:t>Goals</a:t>
            </a:r>
          </a:p>
          <a:p>
            <a:pPr lvl="1"/>
            <a:r>
              <a:rPr lang="en-US" dirty="0"/>
              <a:t>Measurable </a:t>
            </a:r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Strategies</a:t>
            </a:r>
          </a:p>
          <a:p>
            <a:r>
              <a:rPr lang="en-US" dirty="0" smtClean="0"/>
              <a:t>Summary ESA Page</a:t>
            </a:r>
          </a:p>
          <a:p>
            <a:pPr lvl="1"/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800" dirty="0" smtClean="0"/>
              <a:t>Components of a Good Strategic Plan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11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</a:p>
          <a:p>
            <a:pPr lvl="1"/>
            <a:r>
              <a:rPr lang="en-US" dirty="0" smtClean="0"/>
              <a:t>The purpose of the organization and why the agency exists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i="1" dirty="0" smtClean="0"/>
              <a:t>The mission of the XYZ agency is to provide access to affordable, quality healthcare to Georgians through effective planning, purchasing, and oversight.</a:t>
            </a:r>
            <a:endParaRPr lang="en-US" sz="2000" dirty="0" smtClean="0"/>
          </a:p>
          <a:p>
            <a:r>
              <a:rPr lang="en-US" dirty="0" smtClean="0"/>
              <a:t>Vision Statement</a:t>
            </a:r>
          </a:p>
          <a:p>
            <a:pPr lvl="1"/>
            <a:r>
              <a:rPr lang="en-US" dirty="0" smtClean="0"/>
              <a:t>An optimistic view of the desired future; should be realistic, but challenging</a:t>
            </a:r>
          </a:p>
          <a:p>
            <a:pPr lvl="1"/>
            <a:r>
              <a:rPr lang="en-US" sz="2000" dirty="0" smtClean="0"/>
              <a:t>Ex: </a:t>
            </a:r>
            <a:r>
              <a:rPr lang="en-US" sz="2000" i="1" dirty="0" smtClean="0"/>
              <a:t>The ABC agency will be recognized as the guiding force for innovative public policy and sound fiscal management.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Mission and Vision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0A051DC0-E1BD-4C3D-812C-5BE17EE3D323}" type="datetime1">
              <a:rPr lang="en-US" smtClean="0"/>
              <a:pPr/>
              <a:t>4/12/2016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81BCF07-D2E3-4F3E-B941-3D93DACF9BD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94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Y 2015 Budget Development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FY 2015 Budget Development PowerPoint Template</Template>
  <TotalTime>4634</TotalTime>
  <Words>688</Words>
  <Application>Microsoft Office PowerPoint</Application>
  <PresentationFormat>On-screen Show (4:3)</PresentationFormat>
  <Paragraphs>138</Paragraphs>
  <Slides>14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Franklin Gothic Demi Cond</vt:lpstr>
      <vt:lpstr>Franklin Gothic Medium Cond</vt:lpstr>
      <vt:lpstr>Garamond</vt:lpstr>
      <vt:lpstr>FY 2015 Budget Development PowerPoint Template</vt:lpstr>
      <vt:lpstr>Agency Strategic Planning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Office of Planning and Budget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Georgia</dc:title>
  <dc:creator>Heather Zimmerman</dc:creator>
  <cp:lastModifiedBy>Taylor, James</cp:lastModifiedBy>
  <cp:revision>158</cp:revision>
  <cp:lastPrinted>2014-09-05T16:56:47Z</cp:lastPrinted>
  <dcterms:created xsi:type="dcterms:W3CDTF">2014-08-25T12:45:59Z</dcterms:created>
  <dcterms:modified xsi:type="dcterms:W3CDTF">2016-04-13T01:16:13Z</dcterms:modified>
</cp:coreProperties>
</file>